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60" r:id="rId3"/>
    <p:sldId id="312" r:id="rId4"/>
    <p:sldId id="313" r:id="rId5"/>
    <p:sldId id="257" r:id="rId6"/>
    <p:sldId id="262" r:id="rId7"/>
    <p:sldId id="261" r:id="rId8"/>
    <p:sldId id="263" r:id="rId9"/>
    <p:sldId id="264" r:id="rId10"/>
    <p:sldId id="307" r:id="rId11"/>
    <p:sldId id="311" r:id="rId12"/>
    <p:sldId id="308" r:id="rId13"/>
    <p:sldId id="310" r:id="rId14"/>
    <p:sldId id="265" r:id="rId15"/>
    <p:sldId id="266" r:id="rId16"/>
    <p:sldId id="282" r:id="rId17"/>
    <p:sldId id="267" r:id="rId18"/>
    <p:sldId id="292" r:id="rId19"/>
    <p:sldId id="291" r:id="rId20"/>
    <p:sldId id="294" r:id="rId21"/>
    <p:sldId id="293" r:id="rId22"/>
    <p:sldId id="295" r:id="rId23"/>
    <p:sldId id="296" r:id="rId24"/>
    <p:sldId id="283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1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92" autoAdjust="0"/>
  </p:normalViewPr>
  <p:slideViewPr>
    <p:cSldViewPr snapToGrid="0">
      <p:cViewPr varScale="1">
        <p:scale>
          <a:sx n="54" d="100"/>
          <a:sy n="54" d="100"/>
        </p:scale>
        <p:origin x="133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69BEE-FC3C-4CF8-82C4-5BE815F82DB1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3CC4A-BAE2-4844-B3A2-ED40AB53B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9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CC4A-BAE2-4844-B3A2-ED40AB53BF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9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1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1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8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9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50BDD-EA4E-4B4F-BB13-D8C94818D8A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33EC-9927-4C07-B90F-EF43D534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Worst Presentation Ever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u="sng" dirty="0" smtClean="0"/>
              <a:t>not</a:t>
            </a:r>
            <a:r>
              <a:rPr lang="en-US" dirty="0" smtClean="0"/>
              <a:t> to do with your slides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(Please view as slideshow)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386248"/>
            <a:ext cx="759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Protocol (what’s wrong with these pictures?):</a:t>
            </a:r>
            <a:endParaRPr lang="en-US" sz="2800" b="1" dirty="0"/>
          </a:p>
        </p:txBody>
      </p:sp>
      <p:pic>
        <p:nvPicPr>
          <p:cNvPr id="8196" name="Picture 4" descr="Image result for wile e coyote ac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1" y="1578977"/>
            <a:ext cx="4011617" cy="28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wile e coyote ac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13645"/>
            <a:ext cx="407998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wile e coyote ac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28" y="2147148"/>
            <a:ext cx="2707551" cy="20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wile e coyote ac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16" y="1049757"/>
            <a:ext cx="2227284" cy="15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6866" y="4301261"/>
            <a:ext cx="445046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 not use company images or logos on any of your slides. </a:t>
            </a:r>
          </a:p>
          <a:p>
            <a:pPr algn="ctr"/>
            <a:r>
              <a:rPr lang="en-US" sz="2000" b="1" dirty="0" smtClean="0"/>
              <a:t>Really.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2752" y="5517140"/>
            <a:ext cx="445046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Also: Avoid (or acknowledge) Trademarks</a:t>
            </a:r>
          </a:p>
        </p:txBody>
      </p:sp>
    </p:spTree>
    <p:extLst>
      <p:ext uri="{BB962C8B-B14F-4D97-AF65-F5344CB8AC3E}">
        <p14:creationId xmlns:p14="http://schemas.microsoft.com/office/powerpoint/2010/main" val="7796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ouse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34" y="4357777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ouse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2" y="553792"/>
            <a:ext cx="1932949" cy="38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mouse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99" y="1463250"/>
            <a:ext cx="5023878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519" y="4357777"/>
            <a:ext cx="57954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 sure to lock your aspect ratio*.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b="1" dirty="0" smtClean="0"/>
              <a:t>*If you don’t know what this is, ask!</a:t>
            </a:r>
          </a:p>
        </p:txBody>
      </p:sp>
    </p:spTree>
    <p:extLst>
      <p:ext uri="{BB962C8B-B14F-4D97-AF65-F5344CB8AC3E}">
        <p14:creationId xmlns:p14="http://schemas.microsoft.com/office/powerpoint/2010/main" val="19530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ne 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708338"/>
            <a:ext cx="9053848" cy="55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3961" y="4833984"/>
            <a:ext cx="56280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If you have to apologize for your slide, it doesn’t belong in your presentation.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6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ine pr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6"/>
          <a:stretch/>
        </p:blipFill>
        <p:spPr bwMode="auto">
          <a:xfrm>
            <a:off x="348775" y="442174"/>
            <a:ext cx="3720949" cy="587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12055093">
            <a:off x="3061845" y="4347494"/>
            <a:ext cx="3826475" cy="524091"/>
          </a:xfrm>
          <a:prstGeom prst="rightArrow">
            <a:avLst>
              <a:gd name="adj1" fmla="val 43941"/>
              <a:gd name="adj2" fmla="val 1434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6546" y="1918952"/>
            <a:ext cx="3940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</a:t>
            </a:r>
            <a:r>
              <a:rPr lang="en-US" sz="2400" b="1" dirty="0" smtClean="0"/>
              <a:t>n arrow doesn’t help.</a:t>
            </a:r>
          </a:p>
          <a:p>
            <a:pPr algn="ctr"/>
            <a:r>
              <a:rPr lang="en-US" sz="2400" b="1" dirty="0" smtClean="0"/>
              <a:t>Really.</a:t>
            </a:r>
          </a:p>
          <a:p>
            <a:pPr algn="ctr"/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920199" y="3876541"/>
            <a:ext cx="1171978" cy="141667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638625">
            <a:off x="2431234" y="1809306"/>
            <a:ext cx="3826475" cy="524091"/>
          </a:xfrm>
          <a:prstGeom prst="rightArrow">
            <a:avLst>
              <a:gd name="adj1" fmla="val 43941"/>
              <a:gd name="adj2" fmla="val 1434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601" y="3787375"/>
            <a:ext cx="340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Neither </a:t>
            </a:r>
            <a:r>
              <a:rPr lang="en-US" sz="2400" b="1" dirty="0"/>
              <a:t>does </a:t>
            </a:r>
            <a:r>
              <a:rPr lang="en-US" sz="2400" b="1" dirty="0" smtClean="0"/>
              <a:t>highlighting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89007" y="5622879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Both? Uh, no.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709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If</a:t>
            </a:r>
            <a:endParaRPr lang="en-US" sz="8000" b="1" dirty="0">
              <a:latin typeface="+mn-lt"/>
            </a:endParaRPr>
          </a:p>
        </p:txBody>
      </p:sp>
      <p:pic>
        <p:nvPicPr>
          <p:cNvPr id="4098" name="Picture 2" descr="Image result for gfp r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5332"/>
          <a:stretch/>
        </p:blipFill>
        <p:spPr bwMode="auto">
          <a:xfrm>
            <a:off x="3447535" y="2162432"/>
            <a:ext cx="4324805" cy="43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you</a:t>
            </a:r>
            <a:endParaRPr lang="en-US" sz="8000" dirty="0">
              <a:latin typeface="+mn-lt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3488" b="50296"/>
          <a:stretch/>
        </p:blipFill>
        <p:spPr bwMode="auto">
          <a:xfrm>
            <a:off x="2594918" y="2174788"/>
            <a:ext cx="4688925" cy="21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have</a:t>
            </a:r>
            <a:endParaRPr lang="en-US" sz="8000" b="1" dirty="0">
              <a:latin typeface="+mn-lt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53759"/>
          <a:stretch/>
        </p:blipFill>
        <p:spPr bwMode="auto">
          <a:xfrm>
            <a:off x="1729945" y="2718486"/>
            <a:ext cx="4725995" cy="21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more</a:t>
            </a:r>
            <a:endParaRPr lang="en-US" sz="8000" b="1" dirty="0">
              <a:latin typeface="+mn-lt"/>
            </a:endParaRPr>
          </a:p>
        </p:txBody>
      </p:sp>
      <p:pic>
        <p:nvPicPr>
          <p:cNvPr id="6146" name="Picture 2" descr="Image result for grap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883" b="4333"/>
          <a:stretch/>
        </p:blipFill>
        <p:spPr bwMode="auto">
          <a:xfrm>
            <a:off x="1025611" y="2199501"/>
            <a:ext cx="7256619" cy="41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than</a:t>
            </a:r>
            <a:endParaRPr lang="en-US" sz="8000" dirty="0">
              <a:latin typeface="+mn-lt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3488" b="50296"/>
          <a:stretch/>
        </p:blipFill>
        <p:spPr bwMode="auto">
          <a:xfrm>
            <a:off x="2594918" y="2174788"/>
            <a:ext cx="4688925" cy="21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one</a:t>
            </a:r>
            <a:endParaRPr lang="en-US" sz="8000" b="1" dirty="0">
              <a:latin typeface="+mn-lt"/>
            </a:endParaRPr>
          </a:p>
        </p:txBody>
      </p:sp>
      <p:pic>
        <p:nvPicPr>
          <p:cNvPr id="4098" name="Picture 2" descr="Image result for gfp r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5332"/>
          <a:stretch/>
        </p:blipFill>
        <p:spPr bwMode="auto">
          <a:xfrm>
            <a:off x="3447535" y="2162432"/>
            <a:ext cx="4324805" cy="43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631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Rule number one: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SAY it, don’t read it: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478732"/>
            <a:ext cx="3868340" cy="3458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Not so good on a slide….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96667"/>
            <a:ext cx="3868340" cy="2490719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/>
              <a:t>Keep it </a:t>
            </a:r>
            <a:r>
              <a:rPr lang="en-US" dirty="0" smtClean="0"/>
              <a:t>simple: </a:t>
            </a:r>
            <a:r>
              <a:rPr lang="en-US" dirty="0"/>
              <a:t>Design. Flow. Outline. Less is more.</a:t>
            </a:r>
          </a:p>
          <a:p>
            <a:pPr lvl="0"/>
            <a:r>
              <a:rPr lang="en-US" dirty="0"/>
              <a:t>What is the take home? The general rule is that no more than three points should be emphasized.</a:t>
            </a:r>
          </a:p>
          <a:p>
            <a:pPr lvl="0"/>
            <a:r>
              <a:rPr lang="en-US" dirty="0"/>
              <a:t>Tell a story if you can. This provides context and is more likely to be remembered.</a:t>
            </a:r>
          </a:p>
          <a:p>
            <a:pPr lvl="0"/>
            <a:r>
              <a:rPr lang="en-US" dirty="0"/>
              <a:t>Keep it professional. </a:t>
            </a:r>
            <a:r>
              <a:rPr lang="en-US" dirty="0" smtClean="0"/>
              <a:t>Don’t use a bunch of stickers, sports allegories, cartoons, personal information, etc. etc. etc.</a:t>
            </a:r>
          </a:p>
          <a:p>
            <a:pPr lvl="0"/>
            <a:r>
              <a:rPr lang="en-US" dirty="0" smtClean="0"/>
              <a:t>Cite </a:t>
            </a:r>
            <a:r>
              <a:rPr lang="en-US" dirty="0"/>
              <a:t>sources/references, thank collaborators, and provide your contact information.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478732"/>
            <a:ext cx="3887391" cy="3458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Better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9879" y="3204435"/>
            <a:ext cx="2956663" cy="19224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Keep it simple</a:t>
            </a:r>
          </a:p>
          <a:p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/>
              <a:t>p</a:t>
            </a:r>
            <a:r>
              <a:rPr lang="en-US" dirty="0" smtClean="0"/>
              <a:t>oints</a:t>
            </a:r>
          </a:p>
          <a:p>
            <a:r>
              <a:rPr lang="en-US" dirty="0" smtClean="0"/>
              <a:t>Story = Context</a:t>
            </a:r>
          </a:p>
          <a:p>
            <a:r>
              <a:rPr lang="en-US" dirty="0" smtClean="0"/>
              <a:t>Be professional</a:t>
            </a:r>
          </a:p>
          <a:p>
            <a:r>
              <a:rPr lang="en-US" dirty="0" smtClean="0"/>
              <a:t>Acknowledge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slide</a:t>
            </a:r>
            <a:endParaRPr lang="en-US" sz="8000" b="1" dirty="0">
              <a:latin typeface="+mn-lt"/>
            </a:endParaRPr>
          </a:p>
        </p:txBody>
      </p:sp>
      <p:pic>
        <p:nvPicPr>
          <p:cNvPr id="6146" name="Picture 2" descr="Image result for grap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883" b="4333"/>
          <a:stretch/>
        </p:blipFill>
        <p:spPr bwMode="auto">
          <a:xfrm>
            <a:off x="1025611" y="2199501"/>
            <a:ext cx="7256619" cy="41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per</a:t>
            </a:r>
            <a:endParaRPr lang="en-US" sz="8000" b="1" dirty="0">
              <a:latin typeface="+mn-lt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53759"/>
          <a:stretch/>
        </p:blipFill>
        <p:spPr bwMode="auto">
          <a:xfrm>
            <a:off x="1729945" y="2718486"/>
            <a:ext cx="4725995" cy="21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minute</a:t>
            </a:r>
            <a:endParaRPr lang="en-US" sz="8000" b="1" dirty="0">
              <a:latin typeface="+mn-lt"/>
            </a:endParaRPr>
          </a:p>
        </p:txBody>
      </p:sp>
      <p:pic>
        <p:nvPicPr>
          <p:cNvPr id="4098" name="Picture 2" descr="Image result for gfp r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5332"/>
          <a:stretch/>
        </p:blipFill>
        <p:spPr bwMode="auto">
          <a:xfrm>
            <a:off x="3447535" y="2162432"/>
            <a:ext cx="4324805" cy="43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of</a:t>
            </a:r>
            <a:endParaRPr lang="en-US" sz="8000" dirty="0">
              <a:latin typeface="+mn-lt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3488" b="50296"/>
          <a:stretch/>
        </p:blipFill>
        <p:spPr bwMode="auto">
          <a:xfrm>
            <a:off x="2594918" y="2174788"/>
            <a:ext cx="4688925" cy="21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+mn-lt"/>
              </a:rPr>
              <a:t>t</a:t>
            </a:r>
            <a:r>
              <a:rPr lang="en-US" sz="8000" b="1" dirty="0" smtClean="0">
                <a:latin typeface="+mn-lt"/>
              </a:rPr>
              <a:t>ime,</a:t>
            </a:r>
            <a:endParaRPr lang="en-US" sz="8000" b="1" dirty="0">
              <a:latin typeface="+mn-lt"/>
            </a:endParaRPr>
          </a:p>
        </p:txBody>
      </p:sp>
      <p:pic>
        <p:nvPicPr>
          <p:cNvPr id="4098" name="Picture 2" descr="Image result for gfp r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5332"/>
          <a:stretch/>
        </p:blipFill>
        <p:spPr bwMode="auto">
          <a:xfrm>
            <a:off x="3447535" y="2162432"/>
            <a:ext cx="4324805" cy="43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you</a:t>
            </a:r>
            <a:endParaRPr lang="en-US" sz="8000" b="1" dirty="0">
              <a:latin typeface="+mn-lt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53759"/>
          <a:stretch/>
        </p:blipFill>
        <p:spPr bwMode="auto">
          <a:xfrm>
            <a:off x="1729945" y="2718486"/>
            <a:ext cx="4725995" cy="21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will</a:t>
            </a:r>
            <a:endParaRPr lang="en-US" sz="8000" b="1" dirty="0">
              <a:latin typeface="+mn-lt"/>
            </a:endParaRPr>
          </a:p>
        </p:txBody>
      </p:sp>
      <p:pic>
        <p:nvPicPr>
          <p:cNvPr id="6146" name="Picture 2" descr="Image result for grap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883" b="4333"/>
          <a:stretch/>
        </p:blipFill>
        <p:spPr bwMode="auto">
          <a:xfrm>
            <a:off x="1025611" y="2199501"/>
            <a:ext cx="7256619" cy="41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likely</a:t>
            </a:r>
            <a:endParaRPr lang="en-US" sz="8000" b="1" dirty="0">
              <a:latin typeface="+mn-lt"/>
            </a:endParaRPr>
          </a:p>
        </p:txBody>
      </p:sp>
      <p:pic>
        <p:nvPicPr>
          <p:cNvPr id="4098" name="Picture 2" descr="Image result for gfp r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5332"/>
          <a:stretch/>
        </p:blipFill>
        <p:spPr bwMode="auto">
          <a:xfrm>
            <a:off x="3447535" y="2162432"/>
            <a:ext cx="4324805" cy="43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go</a:t>
            </a:r>
            <a:endParaRPr lang="en-US" sz="8000" b="1" dirty="0">
              <a:latin typeface="+mn-lt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53759"/>
          <a:stretch/>
        </p:blipFill>
        <p:spPr bwMode="auto">
          <a:xfrm>
            <a:off x="1729945" y="2718486"/>
            <a:ext cx="4725995" cy="21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on</a:t>
            </a:r>
            <a:endParaRPr lang="en-US" sz="8000" b="1" dirty="0">
              <a:latin typeface="+mn-lt"/>
            </a:endParaRPr>
          </a:p>
        </p:txBody>
      </p:sp>
      <p:pic>
        <p:nvPicPr>
          <p:cNvPr id="6146" name="Picture 2" descr="Image result for grap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883" b="4333"/>
          <a:stretch/>
        </p:blipFill>
        <p:spPr bwMode="auto">
          <a:xfrm>
            <a:off x="1025611" y="2199501"/>
            <a:ext cx="7256619" cy="41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 so good on a slide….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60386"/>
            <a:ext cx="6981572" cy="353608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Keep it </a:t>
            </a:r>
            <a:r>
              <a:rPr lang="en-US" dirty="0" smtClean="0"/>
              <a:t>simple: </a:t>
            </a:r>
            <a:r>
              <a:rPr lang="en-US" dirty="0"/>
              <a:t>Design. Flow. Outline. Less is more.</a:t>
            </a:r>
          </a:p>
          <a:p>
            <a:pPr lvl="0"/>
            <a:r>
              <a:rPr lang="en-US" dirty="0"/>
              <a:t>What is the take home? The general rule is that no more than three points should be emphasized.</a:t>
            </a:r>
          </a:p>
          <a:p>
            <a:pPr lvl="0"/>
            <a:r>
              <a:rPr lang="en-US" dirty="0"/>
              <a:t>Tell a story if you can. This provides context and is more likely to be remembered.</a:t>
            </a:r>
          </a:p>
          <a:p>
            <a:pPr lvl="0"/>
            <a:r>
              <a:rPr lang="en-US" dirty="0"/>
              <a:t>Keep it professional. </a:t>
            </a:r>
            <a:r>
              <a:rPr lang="en-US" dirty="0" smtClean="0"/>
              <a:t>Don’t use a bunch of stickers, sports allegories, cartoons, personal information, etc. etc. etc.</a:t>
            </a:r>
          </a:p>
          <a:p>
            <a:pPr lvl="0"/>
            <a:r>
              <a:rPr lang="en-US" dirty="0" smtClean="0"/>
              <a:t>Cite </a:t>
            </a:r>
            <a:r>
              <a:rPr lang="en-US" dirty="0"/>
              <a:t>sources/references, thank collaborators, and provide your contact information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377892">
            <a:off x="1537325" y="3092558"/>
            <a:ext cx="516660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Everyone is reading – few are listening!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way</a:t>
            </a:r>
            <a:endParaRPr lang="en-US" sz="8000" b="1" dirty="0">
              <a:latin typeface="+mn-lt"/>
            </a:endParaRPr>
          </a:p>
        </p:txBody>
      </p:sp>
      <p:pic>
        <p:nvPicPr>
          <p:cNvPr id="4098" name="Picture 2" descr="Image result for gfp r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5332"/>
          <a:stretch/>
        </p:blipFill>
        <p:spPr bwMode="auto">
          <a:xfrm>
            <a:off x="3447535" y="2162432"/>
            <a:ext cx="4324805" cy="43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way</a:t>
            </a:r>
            <a:endParaRPr lang="en-US" sz="8000" b="1" dirty="0">
              <a:latin typeface="+mn-lt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53759"/>
          <a:stretch/>
        </p:blipFill>
        <p:spPr bwMode="auto">
          <a:xfrm>
            <a:off x="1729945" y="2718486"/>
            <a:ext cx="4725995" cy="21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way</a:t>
            </a:r>
            <a:endParaRPr lang="en-US" sz="8000" b="1" dirty="0">
              <a:latin typeface="+mn-lt"/>
            </a:endParaRPr>
          </a:p>
        </p:txBody>
      </p:sp>
      <p:pic>
        <p:nvPicPr>
          <p:cNvPr id="6146" name="Picture 2" descr="Image result for grap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883" b="4333"/>
          <a:stretch/>
        </p:blipFill>
        <p:spPr bwMode="auto">
          <a:xfrm>
            <a:off x="1025611" y="2199501"/>
            <a:ext cx="7256619" cy="41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too</a:t>
            </a:r>
            <a:endParaRPr lang="en-US" sz="8000" b="1" dirty="0">
              <a:latin typeface="+mn-lt"/>
            </a:endParaRPr>
          </a:p>
        </p:txBody>
      </p:sp>
      <p:pic>
        <p:nvPicPr>
          <p:cNvPr id="4098" name="Picture 2" descr="Image result for gfp r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5332"/>
          <a:stretch/>
        </p:blipFill>
        <p:spPr bwMode="auto">
          <a:xfrm>
            <a:off x="3447535" y="2162432"/>
            <a:ext cx="4324805" cy="43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long….</a:t>
            </a:r>
            <a:endParaRPr lang="en-US" sz="8000" b="1" dirty="0">
              <a:latin typeface="+mn-lt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53759"/>
          <a:stretch/>
        </p:blipFill>
        <p:spPr bwMode="auto">
          <a:xfrm>
            <a:off x="1729945" y="2718486"/>
            <a:ext cx="4725995" cy="21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72413" cy="2878137"/>
          </a:xfrm>
        </p:spPr>
        <p:txBody>
          <a:bodyPr/>
          <a:lstStyle/>
          <a:p>
            <a:r>
              <a:rPr lang="en-US" b="1" dirty="0" smtClean="0"/>
              <a:t>Thank you for your participation at an AMP Educational Event.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39" y="3897483"/>
            <a:ext cx="5605122" cy="18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9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Better…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698787" y="2505075"/>
            <a:ext cx="4920953" cy="2775263"/>
          </a:xfrm>
        </p:spPr>
        <p:txBody>
          <a:bodyPr/>
          <a:lstStyle/>
          <a:p>
            <a:r>
              <a:rPr lang="en-US" dirty="0"/>
              <a:t>Keep it simple</a:t>
            </a:r>
          </a:p>
          <a:p>
            <a:r>
              <a:rPr lang="en-US" dirty="0"/>
              <a:t>Three points</a:t>
            </a:r>
          </a:p>
          <a:p>
            <a:r>
              <a:rPr lang="en-US" dirty="0"/>
              <a:t>Story = Context</a:t>
            </a:r>
          </a:p>
          <a:p>
            <a:r>
              <a:rPr lang="en-US" dirty="0"/>
              <a:t>Be professional</a:t>
            </a:r>
          </a:p>
          <a:p>
            <a:r>
              <a:rPr lang="en-US" dirty="0"/>
              <a:t>Acknowledge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 NOT USE A DISTRACTING BACKGROUND</a:t>
            </a:r>
            <a:br>
              <a:rPr lang="en-US" b="1" dirty="0" smtClean="0"/>
            </a:br>
            <a:r>
              <a:rPr lang="en-US" sz="2100" b="1" dirty="0"/>
              <a:t>Simple is </a:t>
            </a:r>
            <a:r>
              <a:rPr lang="en-US" sz="2100" b="1" dirty="0" smtClean="0"/>
              <a:t>better</a:t>
            </a:r>
            <a:endParaRPr lang="en-US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43463"/>
            <a:ext cx="2511510" cy="3788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/>
              <a:t>KEEP </a:t>
            </a:r>
          </a:p>
          <a:p>
            <a:pPr marL="0" indent="0">
              <a:buNone/>
            </a:pPr>
            <a:r>
              <a:rPr lang="en-US" sz="2700" b="1" dirty="0"/>
              <a:t>THE </a:t>
            </a:r>
          </a:p>
          <a:p>
            <a:pPr marL="0" indent="0">
              <a:buNone/>
            </a:pPr>
            <a:r>
              <a:rPr lang="en-US" sz="2700" b="1" dirty="0"/>
              <a:t>ANIMATIONS </a:t>
            </a:r>
          </a:p>
          <a:p>
            <a:pPr marL="0" indent="0">
              <a:buNone/>
            </a:pPr>
            <a:r>
              <a:rPr lang="en-US" sz="2700" b="1" dirty="0"/>
              <a:t>TO </a:t>
            </a:r>
          </a:p>
          <a:p>
            <a:pPr marL="0" indent="0">
              <a:buNone/>
            </a:pPr>
            <a:r>
              <a:rPr lang="en-US" sz="2700" b="1" dirty="0"/>
              <a:t>A </a:t>
            </a:r>
          </a:p>
          <a:p>
            <a:pPr marL="0" indent="0">
              <a:buNone/>
            </a:pPr>
            <a:r>
              <a:rPr lang="en-US" sz="2700" b="1" dirty="0"/>
              <a:t>MINIMUM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1292" y="2544187"/>
            <a:ext cx="5123906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Chiller" panose="04020404031007020602" pitchFamily="82" charset="0"/>
              </a:rPr>
              <a:t>And, while you’re at it, don’t use an obscure, unprofessional, or distracting font</a:t>
            </a:r>
          </a:p>
          <a:p>
            <a:endParaRPr lang="en-US" sz="2400" b="1" dirty="0"/>
          </a:p>
          <a:p>
            <a:r>
              <a:rPr lang="en-US" sz="2400" b="1" dirty="0"/>
              <a:t>Do </a:t>
            </a:r>
            <a:r>
              <a:rPr lang="en-US" sz="2400" b="1" dirty="0" err="1"/>
              <a:t>everyofne</a:t>
            </a:r>
            <a:r>
              <a:rPr lang="en-US" sz="2400" b="1" dirty="0"/>
              <a:t> a </a:t>
            </a:r>
            <a:r>
              <a:rPr lang="en-US" sz="2400" b="1" dirty="0" err="1"/>
              <a:t>favore</a:t>
            </a:r>
            <a:r>
              <a:rPr lang="en-US" sz="2400" b="1" dirty="0"/>
              <a:t> and proof </a:t>
            </a:r>
            <a:r>
              <a:rPr lang="en-US" sz="2400" b="1" dirty="0" smtClean="0"/>
              <a:t>your </a:t>
            </a:r>
            <a:r>
              <a:rPr lang="en-US" sz="2400" b="1" dirty="0" err="1" smtClean="0"/>
              <a:t>kontent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39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0" y="5031648"/>
            <a:ext cx="2277870" cy="1464345"/>
          </a:xfrm>
          <a:prstGeom prst="rect">
            <a:avLst/>
          </a:prstGeom>
        </p:spPr>
      </p:pic>
      <p:pic>
        <p:nvPicPr>
          <p:cNvPr id="1026" name="Picture 2" descr="Image result for scientific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80" y="983342"/>
            <a:ext cx="4087071" cy="28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cientific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03" y="3947100"/>
            <a:ext cx="3557588" cy="22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fp re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2" b="25293"/>
          <a:stretch/>
        </p:blipFill>
        <p:spPr bwMode="auto">
          <a:xfrm>
            <a:off x="6543924" y="1491152"/>
            <a:ext cx="2426510" cy="34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213007" y="1343020"/>
            <a:ext cx="2068160" cy="1474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t="10593" b="10846"/>
          <a:stretch/>
        </p:blipFill>
        <p:spPr>
          <a:xfrm>
            <a:off x="250918" y="3166742"/>
            <a:ext cx="2066045" cy="1515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6732" y="6257089"/>
            <a:ext cx="526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Um, No.    Too much, too small. More than one point, theme, or graphic per slide generally does not work.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6627" y="278203"/>
            <a:ext cx="5920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5AE838"/>
                </a:solidFill>
                <a:latin typeface="Algerian" panose="04020705040A02060702" pitchFamily="82" charset="0"/>
              </a:rPr>
              <a:t>Experiments I did last summer:</a:t>
            </a:r>
            <a:endParaRPr lang="en-US" sz="2800" b="1" dirty="0">
              <a:solidFill>
                <a:srgbClr val="5AE838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98122"/>
            <a:ext cx="7886700" cy="309589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Magneto" panose="04030805050802020D02" pitchFamily="82" charset="0"/>
              </a:rPr>
              <a:t>Effective communication is DA BOMB!!!!!!!!!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5622934"/>
            <a:ext cx="7886700" cy="123506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This is wrong on so many levels. The use of slang is unprofessional, exclamation points are out of place in a </a:t>
            </a:r>
            <a:r>
              <a:rPr lang="en-US" sz="2000" b="1" dirty="0" smtClean="0">
                <a:solidFill>
                  <a:schemeClr val="bg1"/>
                </a:solidFill>
              </a:rPr>
              <a:t>serious presentation</a:t>
            </a:r>
            <a:r>
              <a:rPr lang="en-US" sz="2000" b="1" dirty="0">
                <a:solidFill>
                  <a:schemeClr val="bg1"/>
                </a:solidFill>
              </a:rPr>
              <a:t>, the font is </a:t>
            </a:r>
            <a:r>
              <a:rPr lang="en-US" sz="2000" b="1" dirty="0" smtClean="0">
                <a:solidFill>
                  <a:schemeClr val="bg1"/>
                </a:solidFill>
              </a:rPr>
              <a:t>distracting/difficult to read, </a:t>
            </a:r>
            <a:r>
              <a:rPr lang="en-US" sz="2000" b="1" dirty="0">
                <a:solidFill>
                  <a:schemeClr val="bg1"/>
                </a:solidFill>
              </a:rPr>
              <a:t>and all-caps makes your audience feel yelled at. The background is also a headache waiting to happen.</a:t>
            </a:r>
          </a:p>
        </p:txBody>
      </p:sp>
    </p:spTree>
    <p:extLst>
      <p:ext uri="{BB962C8B-B14F-4D97-AF65-F5344CB8AC3E}">
        <p14:creationId xmlns:p14="http://schemas.microsoft.com/office/powerpoint/2010/main" val="7665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na sequence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4" y="857249"/>
            <a:ext cx="8920698" cy="571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2601" y="4678136"/>
            <a:ext cx="4140199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Nobody can read this – including you.</a:t>
            </a:r>
          </a:p>
        </p:txBody>
      </p:sp>
    </p:spTree>
    <p:extLst>
      <p:ext uri="{BB962C8B-B14F-4D97-AF65-F5344CB8AC3E}">
        <p14:creationId xmlns:p14="http://schemas.microsoft.com/office/powerpoint/2010/main" val="18719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Graph of drought levels of the contiguous united st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982062"/>
            <a:ext cx="5691494" cy="41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03966" y="3316333"/>
            <a:ext cx="3221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Nice visual, but it would be difficult to see the x and y axis and legend from more than a few rows back</a:t>
            </a:r>
          </a:p>
        </p:txBody>
      </p:sp>
    </p:spTree>
    <p:extLst>
      <p:ext uri="{BB962C8B-B14F-4D97-AF65-F5344CB8AC3E}">
        <p14:creationId xmlns:p14="http://schemas.microsoft.com/office/powerpoint/2010/main" val="40248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526</Words>
  <Application>Microsoft Office PowerPoint</Application>
  <PresentationFormat>On-screen Show (4:3)</PresentationFormat>
  <Paragraphs>84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Algerian</vt:lpstr>
      <vt:lpstr>Arial</vt:lpstr>
      <vt:lpstr>Calibri</vt:lpstr>
      <vt:lpstr>Calibri Light</vt:lpstr>
      <vt:lpstr>Chiller</vt:lpstr>
      <vt:lpstr>Magneto</vt:lpstr>
      <vt:lpstr>Office Theme</vt:lpstr>
      <vt:lpstr>The Worst Presentation Ever</vt:lpstr>
      <vt:lpstr>Rule number one:     SAY it, don’t read it:</vt:lpstr>
      <vt:lpstr>Not so good on a slide…. </vt:lpstr>
      <vt:lpstr>Better…</vt:lpstr>
      <vt:lpstr>DO NOT USE A DISTRACTING BACKGROUND Simple is better</vt:lpstr>
      <vt:lpstr>PowerPoint Presentation</vt:lpstr>
      <vt:lpstr>Effective communication is DA BOMB!!!!!!!!!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</vt:lpstr>
      <vt:lpstr>you</vt:lpstr>
      <vt:lpstr>have</vt:lpstr>
      <vt:lpstr>more</vt:lpstr>
      <vt:lpstr>than</vt:lpstr>
      <vt:lpstr>one</vt:lpstr>
      <vt:lpstr>slide</vt:lpstr>
      <vt:lpstr>per</vt:lpstr>
      <vt:lpstr>minute</vt:lpstr>
      <vt:lpstr>of</vt:lpstr>
      <vt:lpstr>time,</vt:lpstr>
      <vt:lpstr>you</vt:lpstr>
      <vt:lpstr>will</vt:lpstr>
      <vt:lpstr>likely</vt:lpstr>
      <vt:lpstr>go</vt:lpstr>
      <vt:lpstr>on</vt:lpstr>
      <vt:lpstr>way</vt:lpstr>
      <vt:lpstr>way</vt:lpstr>
      <vt:lpstr>way</vt:lpstr>
      <vt:lpstr>too</vt:lpstr>
      <vt:lpstr>long….</vt:lpstr>
      <vt:lpstr>Thank you for your participation at an AMP Educational Event.</vt:lpstr>
    </vt:vector>
  </TitlesOfParts>
  <Company>Association for Molecular Pathology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Worst Presentation Ever</dc:title>
  <dc:creator>Lucia Barker</dc:creator>
  <cp:lastModifiedBy>Sara Hamilton</cp:lastModifiedBy>
  <cp:revision>30</cp:revision>
  <dcterms:created xsi:type="dcterms:W3CDTF">2017-07-07T14:24:41Z</dcterms:created>
  <dcterms:modified xsi:type="dcterms:W3CDTF">2017-07-20T22:39:10Z</dcterms:modified>
</cp:coreProperties>
</file>